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4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9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988" y="108"/>
      </p:cViewPr>
      <p:guideLst>
        <p:guide orient="horz" pos="3120"/>
        <p:guide pos="24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1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9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7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22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90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93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40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53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10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37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21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2947-14A3-4C2B-B76E-20350F84ABC4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2DE5F-2003-47A4-8EEE-A1C33DC748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03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159E2F0-4DF3-4903-AC39-67281522961A}"/>
              </a:ext>
            </a:extLst>
          </p:cNvPr>
          <p:cNvGrpSpPr/>
          <p:nvPr/>
        </p:nvGrpSpPr>
        <p:grpSpPr>
          <a:xfrm>
            <a:off x="327546" y="1168069"/>
            <a:ext cx="6229256" cy="5628375"/>
            <a:chOff x="327546" y="723569"/>
            <a:chExt cx="6229256" cy="562837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BA81CF5-BC52-4A06-9258-1E5FE3AA89FC}"/>
                </a:ext>
              </a:extLst>
            </p:cNvPr>
            <p:cNvSpPr/>
            <p:nvPr/>
          </p:nvSpPr>
          <p:spPr>
            <a:xfrm>
              <a:off x="3999152" y="2378859"/>
              <a:ext cx="2557650" cy="3973085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C00000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DEE386A-0ACB-4817-8783-FBD6BA5565E9}"/>
                </a:ext>
              </a:extLst>
            </p:cNvPr>
            <p:cNvSpPr/>
            <p:nvPr/>
          </p:nvSpPr>
          <p:spPr>
            <a:xfrm>
              <a:off x="327546" y="2378858"/>
              <a:ext cx="3602144" cy="39730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5D39C23-DB92-4A4C-AEDD-4076E5D8D6BE}"/>
                </a:ext>
              </a:extLst>
            </p:cNvPr>
            <p:cNvSpPr/>
            <p:nvPr/>
          </p:nvSpPr>
          <p:spPr>
            <a:xfrm>
              <a:off x="327546" y="723569"/>
              <a:ext cx="6216556" cy="160515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8F7A2B-3879-4848-A453-3AD4F0281A3B}"/>
                </a:ext>
              </a:extLst>
            </p:cNvPr>
            <p:cNvSpPr/>
            <p:nvPr/>
          </p:nvSpPr>
          <p:spPr>
            <a:xfrm>
              <a:off x="411792" y="2454367"/>
              <a:ext cx="1685142" cy="180228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b="1" u="sng" dirty="0">
                  <a:solidFill>
                    <a:schemeClr val="bg1"/>
                  </a:solidFill>
                </a:rPr>
                <a:t>CONTEXT</a:t>
              </a:r>
            </a:p>
            <a:p>
              <a:endParaRPr lang="en-GB" sz="1100" b="1" u="sng" dirty="0">
                <a:solidFill>
                  <a:schemeClr val="bg1"/>
                </a:solidFill>
              </a:endParaRPr>
            </a:p>
            <a:p>
              <a:endParaRPr lang="en-GB" sz="1100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Definition of the problem and its key features</a:t>
              </a:r>
            </a:p>
            <a:p>
              <a:endParaRPr lang="en-GB" sz="1100" b="1" dirty="0">
                <a:solidFill>
                  <a:schemeClr val="bg1"/>
                </a:solidFill>
              </a:endParaRPr>
            </a:p>
            <a:p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5982139-6826-49C4-83FA-E32B9ACC9688}"/>
                </a:ext>
              </a:extLst>
            </p:cNvPr>
            <p:cNvSpPr/>
            <p:nvPr/>
          </p:nvSpPr>
          <p:spPr>
            <a:xfrm>
              <a:off x="411792" y="4329903"/>
              <a:ext cx="3462687" cy="104343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b="1" u="sng" dirty="0">
                  <a:solidFill>
                    <a:schemeClr val="bg1"/>
                  </a:solidFill>
                </a:rPr>
                <a:t>ACTORS</a:t>
              </a:r>
              <a:endParaRPr lang="en-GB" sz="1100" b="1" dirty="0">
                <a:solidFill>
                  <a:schemeClr val="bg1"/>
                </a:solidFill>
              </a:endParaRPr>
            </a:p>
            <a:p>
              <a:endParaRPr lang="en-GB" sz="1100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Key stakeholders involved</a:t>
              </a:r>
            </a:p>
            <a:p>
              <a:endParaRPr lang="en-GB" sz="1100" dirty="0">
                <a:solidFill>
                  <a:schemeClr val="bg1"/>
                </a:solidFill>
              </a:endParaRPr>
            </a:p>
            <a:p>
              <a:pPr marL="160734" indent="-160734">
                <a:buFont typeface="Arial" panose="020B0604020202020204" pitchFamily="34" charset="0"/>
                <a:buChar char="•"/>
              </a:pPr>
              <a:endParaRPr lang="en-GB" sz="5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2748FE6-147E-434C-9EBB-A34169BBE569}"/>
                </a:ext>
              </a:extLst>
            </p:cNvPr>
            <p:cNvSpPr/>
            <p:nvPr/>
          </p:nvSpPr>
          <p:spPr>
            <a:xfrm>
              <a:off x="411792" y="809086"/>
              <a:ext cx="3462687" cy="144186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300" b="1" u="sng" dirty="0">
                  <a:solidFill>
                    <a:schemeClr val="bg1"/>
                  </a:solidFill>
                </a:rPr>
                <a:t>POLICY RECOMMENDATION</a:t>
              </a:r>
            </a:p>
            <a:p>
              <a:endParaRPr lang="en-GB" sz="1300" b="1" u="sng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Description of the measure in few lines</a:t>
              </a:r>
            </a:p>
            <a:p>
              <a:endParaRPr lang="en-GB" sz="1300" b="1" u="sng" dirty="0">
                <a:solidFill>
                  <a:schemeClr val="bg1"/>
                </a:solidFill>
              </a:endParaRPr>
            </a:p>
            <a:p>
              <a:endParaRPr lang="en-GB" sz="1300" b="1" u="sng" dirty="0">
                <a:solidFill>
                  <a:schemeClr val="bg1"/>
                </a:solidFill>
              </a:endParaRPr>
            </a:p>
            <a:p>
              <a:endParaRPr lang="en-GB" sz="1300" b="1" u="sng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09B9998-73EF-4805-89C1-ADB86B31EB22}"/>
                </a:ext>
              </a:extLst>
            </p:cNvPr>
            <p:cNvSpPr/>
            <p:nvPr/>
          </p:nvSpPr>
          <p:spPr>
            <a:xfrm>
              <a:off x="411792" y="5456422"/>
              <a:ext cx="3462687" cy="82954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013" u="sng" dirty="0">
                <a:solidFill>
                  <a:schemeClr val="bg1"/>
                </a:solidFill>
              </a:endParaRPr>
            </a:p>
            <a:p>
              <a:endParaRPr lang="en-GB" sz="1013" u="sng" dirty="0">
                <a:solidFill>
                  <a:schemeClr val="bg1"/>
                </a:solidFill>
              </a:endParaRPr>
            </a:p>
            <a:p>
              <a:endParaRPr lang="en-GB" sz="1013" u="sng" dirty="0">
                <a:solidFill>
                  <a:schemeClr val="bg1"/>
                </a:solidFill>
              </a:endParaRPr>
            </a:p>
            <a:p>
              <a:endParaRPr lang="en-GB" sz="1100" b="1" u="sng" dirty="0">
                <a:solidFill>
                  <a:schemeClr val="bg1"/>
                </a:solidFill>
              </a:endParaRPr>
            </a:p>
            <a:p>
              <a:r>
                <a:rPr lang="en-GB" sz="1100" b="1" u="sng" dirty="0">
                  <a:solidFill>
                    <a:schemeClr val="bg1"/>
                  </a:solidFill>
                </a:rPr>
                <a:t>TOOLS</a:t>
              </a:r>
              <a:endParaRPr lang="en-GB" sz="1100" b="1" dirty="0">
                <a:solidFill>
                  <a:schemeClr val="bg1"/>
                </a:solidFill>
              </a:endParaRPr>
            </a:p>
            <a:p>
              <a:r>
                <a:rPr lang="en-GB" sz="1200" dirty="0">
                  <a:solidFill>
                    <a:schemeClr val="bg1"/>
                  </a:solidFill>
                </a:rPr>
                <a:t>Type of policy intervention: </a:t>
              </a:r>
              <a:r>
                <a:rPr lang="en-US" sz="1000" dirty="0">
                  <a:solidFill>
                    <a:schemeClr val="bg1"/>
                  </a:solidFill>
                </a:rPr>
                <a:t>regulatory frameworks, planning&amp; infrastructure, fiscal measures, service provision, communication &amp; marketing, guidelines, collaboration platforms and business support schemes</a:t>
              </a:r>
              <a:endParaRPr lang="en-GB" sz="1000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  <a:p>
              <a:endParaRPr lang="en-GB" sz="675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240921-3509-4862-8C74-30D1B05ECD2C}"/>
                </a:ext>
              </a:extLst>
            </p:cNvPr>
            <p:cNvSpPr/>
            <p:nvPr/>
          </p:nvSpPr>
          <p:spPr>
            <a:xfrm>
              <a:off x="2204454" y="2456774"/>
              <a:ext cx="1670025" cy="179987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GB" sz="1100" b="1" u="sng" dirty="0">
                  <a:solidFill>
                    <a:schemeClr val="bg1"/>
                  </a:solidFill>
                </a:rPr>
                <a:t>OBJECTIVES</a:t>
              </a:r>
            </a:p>
            <a:p>
              <a:pPr lvl="0"/>
              <a:endParaRPr lang="en-GB" sz="1100" b="1" u="sng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Describe the goals of the measure</a:t>
              </a:r>
            </a:p>
            <a:p>
              <a:endParaRPr lang="en-GB" sz="1400" dirty="0">
                <a:solidFill>
                  <a:schemeClr val="bg1"/>
                </a:solidFill>
              </a:endParaRPr>
            </a:p>
            <a:p>
              <a:endParaRPr lang="en-GB" sz="1600" dirty="0">
                <a:solidFill>
                  <a:schemeClr val="bg1"/>
                </a:solidFill>
              </a:endParaRPr>
            </a:p>
            <a:p>
              <a:pPr lvl="0"/>
              <a:endParaRPr lang="en-GB" sz="1100" b="1" dirty="0">
                <a:solidFill>
                  <a:schemeClr val="bg1"/>
                </a:solidFill>
              </a:endParaRPr>
            </a:p>
            <a:p>
              <a:pPr marL="160734" indent="-160734">
                <a:buFont typeface="Arial" panose="020B0604020202020204" pitchFamily="34" charset="0"/>
                <a:buChar char="•"/>
              </a:pPr>
              <a:endParaRPr lang="en-GB" sz="675" i="1" dirty="0">
                <a:solidFill>
                  <a:prstClr val="black"/>
                </a:solidFill>
              </a:endParaRPr>
            </a:p>
            <a:p>
              <a:endParaRPr lang="en-GB" sz="675" u="sng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778BAE-75AB-4C36-8BE9-70DDCC3EB793}"/>
                </a:ext>
              </a:extLst>
            </p:cNvPr>
            <p:cNvSpPr/>
            <p:nvPr/>
          </p:nvSpPr>
          <p:spPr>
            <a:xfrm>
              <a:off x="4054088" y="2452011"/>
              <a:ext cx="2407003" cy="175266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sz="1100" b="1" u="sng" dirty="0">
                <a:solidFill>
                  <a:schemeClr val="bg1"/>
                </a:solidFill>
              </a:endParaRPr>
            </a:p>
            <a:p>
              <a:pPr lvl="0"/>
              <a:r>
                <a:rPr lang="en-GB" sz="1100" b="1" u="sng" dirty="0">
                  <a:solidFill>
                    <a:schemeClr val="bg1"/>
                  </a:solidFill>
                </a:rPr>
                <a:t>OBSTACLES</a:t>
              </a:r>
            </a:p>
            <a:p>
              <a:pPr lvl="0"/>
              <a:endParaRPr lang="en-GB" sz="1100" b="1" u="sng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Identify the potential and inherent failure of the measure</a:t>
              </a:r>
            </a:p>
            <a:p>
              <a:endParaRPr lang="en-GB" sz="1050" dirty="0">
                <a:solidFill>
                  <a:schemeClr val="bg1"/>
                </a:solidFill>
              </a:endParaRPr>
            </a:p>
            <a:p>
              <a:endParaRPr lang="en-GB" sz="1050" dirty="0">
                <a:solidFill>
                  <a:schemeClr val="bg1"/>
                </a:solidFill>
              </a:endParaRPr>
            </a:p>
            <a:p>
              <a:pPr lvl="0"/>
              <a:r>
                <a:rPr lang="en-GB" sz="1013" b="1" dirty="0">
                  <a:solidFill>
                    <a:schemeClr val="bg1"/>
                  </a:solidFill>
                </a:rPr>
                <a:t> </a:t>
              </a:r>
            </a:p>
            <a:p>
              <a:pPr lvl="0"/>
              <a:endParaRPr lang="en-GB" sz="788" i="1" dirty="0">
                <a:solidFill>
                  <a:schemeClr val="tx1"/>
                </a:solidFill>
              </a:endParaRPr>
            </a:p>
            <a:p>
              <a:pPr marL="160734" indent="-160734">
                <a:buFont typeface="Arial" panose="020B0604020202020204" pitchFamily="34" charset="0"/>
                <a:buChar char="•"/>
              </a:pPr>
              <a:endParaRPr lang="en-GB" sz="675" i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1D1BED-49EE-4AFC-B58C-349A9FA2CEEA}"/>
                </a:ext>
              </a:extLst>
            </p:cNvPr>
            <p:cNvSpPr/>
            <p:nvPr/>
          </p:nvSpPr>
          <p:spPr>
            <a:xfrm>
              <a:off x="4054087" y="5070755"/>
              <a:ext cx="2407003" cy="12152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50" b="1" u="sng" dirty="0">
                  <a:solidFill>
                    <a:schemeClr val="bg1"/>
                  </a:solidFill>
                </a:rPr>
                <a:t>ASSESSMENT </a:t>
              </a:r>
            </a:p>
            <a:p>
              <a:r>
                <a:rPr lang="en-GB" sz="1050" b="1" u="sng" dirty="0">
                  <a:solidFill>
                    <a:schemeClr val="bg1"/>
                  </a:solidFill>
                </a:rPr>
                <a:t>(EX ANTE APPROACH)</a:t>
              </a:r>
            </a:p>
            <a:p>
              <a:endParaRPr lang="en-GB" sz="1100" u="sng" dirty="0">
                <a:solidFill>
                  <a:schemeClr val="bg1"/>
                </a:solidFill>
              </a:endParaRPr>
            </a:p>
            <a:p>
              <a:r>
                <a:rPr lang="en-GB" sz="1400" dirty="0">
                  <a:solidFill>
                    <a:schemeClr val="bg1"/>
                  </a:solidFill>
                </a:rPr>
                <a:t>Specify the level of acceptance of the policy measure</a:t>
              </a:r>
            </a:p>
            <a:p>
              <a:endParaRPr lang="en-GB" sz="675" i="1" dirty="0">
                <a:solidFill>
                  <a:prstClr val="black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83D296-15B3-4AD8-BB7C-D93DA38F60D9}"/>
                </a:ext>
              </a:extLst>
            </p:cNvPr>
            <p:cNvSpPr/>
            <p:nvPr/>
          </p:nvSpPr>
          <p:spPr>
            <a:xfrm>
              <a:off x="4054088" y="4287762"/>
              <a:ext cx="2407003" cy="6999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sz="1013" b="1" u="sng" dirty="0">
                <a:solidFill>
                  <a:schemeClr val="bg1"/>
                </a:solidFill>
              </a:endParaRPr>
            </a:p>
            <a:p>
              <a:pPr lvl="0"/>
              <a:endParaRPr lang="en-GB" sz="1013" b="1" u="sng" dirty="0">
                <a:solidFill>
                  <a:schemeClr val="bg1"/>
                </a:solidFill>
              </a:endParaRPr>
            </a:p>
            <a:p>
              <a:pPr lvl="0"/>
              <a:endParaRPr lang="en-GB" sz="1013" b="1" u="sng" dirty="0">
                <a:solidFill>
                  <a:schemeClr val="bg1"/>
                </a:solidFill>
              </a:endParaRPr>
            </a:p>
            <a:p>
              <a:pPr lvl="0"/>
              <a:endParaRPr lang="en-GB" sz="1013" b="1" u="sng" dirty="0">
                <a:solidFill>
                  <a:schemeClr val="bg1"/>
                </a:solidFill>
              </a:endParaRPr>
            </a:p>
            <a:p>
              <a:pPr lvl="0"/>
              <a:r>
                <a:rPr lang="en-GB" sz="1013" b="1" u="sng" dirty="0">
                  <a:solidFill>
                    <a:schemeClr val="bg1"/>
                  </a:solidFill>
                </a:rPr>
                <a:t>ACCEPTANCE</a:t>
              </a:r>
            </a:p>
            <a:p>
              <a:r>
                <a:rPr lang="en-GB" sz="1400" dirty="0">
                  <a:solidFill>
                    <a:schemeClr val="bg1"/>
                  </a:solidFill>
                </a:rPr>
                <a:t>Specify the level of acceptance of the policy measure</a:t>
              </a:r>
            </a:p>
            <a:p>
              <a:endParaRPr lang="en-GB" sz="1400" dirty="0">
                <a:solidFill>
                  <a:schemeClr val="bg1"/>
                </a:solidFill>
              </a:endParaRPr>
            </a:p>
            <a:p>
              <a:pPr lvl="0"/>
              <a:r>
                <a:rPr lang="en-GB" sz="1400" b="1" dirty="0">
                  <a:solidFill>
                    <a:schemeClr val="bg1"/>
                  </a:solidFill>
                </a:rPr>
                <a:t> </a:t>
              </a:r>
            </a:p>
            <a:p>
              <a:pPr lvl="0"/>
              <a:endParaRPr lang="en-GB" sz="788" i="1" dirty="0">
                <a:solidFill>
                  <a:schemeClr val="tx1"/>
                </a:solidFill>
              </a:endParaRPr>
            </a:p>
            <a:p>
              <a:pPr lvl="0"/>
              <a:endParaRPr lang="en-GB" sz="675" u="sng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A3B5F75-77BC-4F9F-8565-7E91D66593A1}"/>
                </a:ext>
              </a:extLst>
            </p:cNvPr>
            <p:cNvSpPr/>
            <p:nvPr/>
          </p:nvSpPr>
          <p:spPr>
            <a:xfrm>
              <a:off x="4054088" y="809086"/>
              <a:ext cx="2407003" cy="14435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300" b="1" u="sng" dirty="0">
                <a:solidFill>
                  <a:schemeClr val="bg1"/>
                </a:solidFill>
              </a:endParaRPr>
            </a:p>
            <a:p>
              <a:r>
                <a:rPr lang="en-GB" sz="1300" b="1" u="sng" dirty="0">
                  <a:solidFill>
                    <a:schemeClr val="bg1"/>
                  </a:solidFill>
                </a:rPr>
                <a:t>APPROACH</a:t>
              </a:r>
              <a:endParaRPr lang="en-GB" sz="1300" b="1" dirty="0">
                <a:solidFill>
                  <a:schemeClr val="bg1"/>
                </a:solidFill>
              </a:endParaRPr>
            </a:p>
            <a:p>
              <a:endParaRPr lang="en-GB" sz="500" i="1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400" dirty="0">
                  <a:solidFill>
                    <a:schemeClr val="bg1"/>
                  </a:solidFill>
                </a:rPr>
                <a:t>Top-down, Bottom-up, Hybrid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endParaRPr lang="en-GB" sz="5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651838CC-7B79-4722-B4E2-B78D3E6C8CC1}"/>
              </a:ext>
            </a:extLst>
          </p:cNvPr>
          <p:cNvSpPr/>
          <p:nvPr/>
        </p:nvSpPr>
        <p:spPr>
          <a:xfrm>
            <a:off x="322539" y="6839447"/>
            <a:ext cx="3602144" cy="9013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347D8BB-8650-4008-81C0-A86AF5A5FAE9}"/>
              </a:ext>
            </a:extLst>
          </p:cNvPr>
          <p:cNvSpPr/>
          <p:nvPr/>
        </p:nvSpPr>
        <p:spPr>
          <a:xfrm>
            <a:off x="399852" y="6937014"/>
            <a:ext cx="3474628" cy="7054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u="sng" dirty="0">
                <a:solidFill>
                  <a:schemeClr val="bg1"/>
                </a:solidFill>
              </a:rPr>
              <a:t>COST OF IMPLEMENTATION</a:t>
            </a:r>
          </a:p>
          <a:p>
            <a:r>
              <a:rPr lang="en-GB" sz="1400" dirty="0">
                <a:solidFill>
                  <a:schemeClr val="bg1"/>
                </a:solidFill>
              </a:rPr>
              <a:t>Low, medium, high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A332B8-6A74-4610-9A06-4D62D29F29C2}"/>
              </a:ext>
            </a:extLst>
          </p:cNvPr>
          <p:cNvSpPr/>
          <p:nvPr/>
        </p:nvSpPr>
        <p:spPr>
          <a:xfrm>
            <a:off x="3999152" y="6828129"/>
            <a:ext cx="2557650" cy="9013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A9AECB7-6DE0-420C-BAD7-B1F415414E4B}"/>
              </a:ext>
            </a:extLst>
          </p:cNvPr>
          <p:cNvSpPr/>
          <p:nvPr/>
        </p:nvSpPr>
        <p:spPr>
          <a:xfrm>
            <a:off x="4054087" y="6932036"/>
            <a:ext cx="2404061" cy="7054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u="sng" dirty="0">
                <a:solidFill>
                  <a:schemeClr val="bg1"/>
                </a:solidFill>
              </a:rPr>
              <a:t>SUSTAINABLE BENEFIT</a:t>
            </a:r>
          </a:p>
          <a:p>
            <a:r>
              <a:rPr lang="en-GB" sz="1400" dirty="0">
                <a:solidFill>
                  <a:schemeClr val="bg1"/>
                </a:solidFill>
              </a:rPr>
              <a:t>Low, medium, high</a:t>
            </a:r>
          </a:p>
        </p:txBody>
      </p:sp>
    </p:spTree>
    <p:extLst>
      <p:ext uri="{BB962C8B-B14F-4D97-AF65-F5344CB8AC3E}">
        <p14:creationId xmlns:p14="http://schemas.microsoft.com/office/powerpoint/2010/main" val="3893568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3642</TotalTime>
  <Words>118</Words>
  <Application>Microsoft Office PowerPoint</Application>
  <PresentationFormat>A4 Paper (210x297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CHLOE CHAVARDES</dc:creator>
  <cp:lastModifiedBy>Francois Aze</cp:lastModifiedBy>
  <cp:revision>271</cp:revision>
  <dcterms:created xsi:type="dcterms:W3CDTF">2017-05-24T13:17:10Z</dcterms:created>
  <dcterms:modified xsi:type="dcterms:W3CDTF">2018-04-24T08:54:45Z</dcterms:modified>
</cp:coreProperties>
</file>